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4"/>
  </p:notesMasterIdLst>
  <p:sldIdLst>
    <p:sldId id="257" r:id="rId2"/>
    <p:sldId id="269" r:id="rId3"/>
    <p:sldId id="261" r:id="rId4"/>
    <p:sldId id="263" r:id="rId5"/>
    <p:sldId id="271" r:id="rId6"/>
    <p:sldId id="279" r:id="rId7"/>
    <p:sldId id="280" r:id="rId8"/>
    <p:sldId id="274" r:id="rId9"/>
    <p:sldId id="277" r:id="rId10"/>
    <p:sldId id="278" r:id="rId11"/>
    <p:sldId id="276" r:id="rId12"/>
    <p:sldId id="275" r:id="rId13"/>
    <p:sldId id="273" r:id="rId14"/>
    <p:sldId id="298" r:id="rId15"/>
    <p:sldId id="281" r:id="rId16"/>
    <p:sldId id="282" r:id="rId17"/>
    <p:sldId id="283"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70" r:id="rId31"/>
    <p:sldId id="297" r:id="rId32"/>
    <p:sldId id="265" r:id="rId33"/>
  </p:sldIdLst>
  <p:sldSz cx="9144000" cy="5143500" type="screen16x9"/>
  <p:notesSz cx="6858000" cy="9144000"/>
  <p:embeddedFontLst>
    <p:embeddedFont>
      <p:font typeface="Open Sans Medium"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Roboto Slab Light" panose="020F0302020204030204" pitchFamily="3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1"/>
    <p:restoredTop sz="94670"/>
  </p:normalViewPr>
  <p:slideViewPr>
    <p:cSldViewPr snapToGrid="0">
      <p:cViewPr varScale="1">
        <p:scale>
          <a:sx n="128" d="100"/>
          <a:sy n="128" d="100"/>
        </p:scale>
        <p:origin x="592"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135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21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791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84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44aaa0767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44aaa0767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2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56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019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62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634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111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174C6D7-FF31-21CE-C315-79ECE561E09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sp>
        <p:nvSpPr>
          <p:cNvPr id="92" name="Google Shape;92;p14"/>
          <p:cNvSpPr/>
          <p:nvPr/>
        </p:nvSpPr>
        <p:spPr>
          <a:xfrm>
            <a:off x="4572000" y="-17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94" name="Google Shape;94;p14"/>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95" name="Google Shape;95;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96" name="Google Shape;96;p1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97" name="Google Shape;97;p14"/>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98" name="Google Shape;98;p14"/>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F75B4D4-E878-6DF5-25BA-F9A39B633FE0}"/>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8" r:id="rId4"/>
    <p:sldLayoutId id="2147483659" r:id="rId5"/>
    <p:sldLayoutId id="2147483660"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news/2023/07/06/openchain-export-control-work-group-2023-07-04"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www.openchainproject.org/news/2023/06/30/openchain-mini-summit-oss-na-record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openchainproject.org/news/2023/06/29/automotive-wg-2023-06-14"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2023/06/29/webinar-53"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openchainproject.org/news/2023/06/22/deloitte-official-partne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openchainproject.org/checklist-iso-dis-18974"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hyperlink" Target="https://www.openchainproject.org/news/2023/06/27/xfus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openchainproject.org/featured/2023/07/05/line-iso-iec-5230"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news/2023/06/29/monthly-na-asia-2023-06-20"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openchainproject.org/news/2023/06/30/openchain-legal-work-group-2023-06-29-overview-and-record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OpenChain Japan Work Group</a:t>
            </a:r>
            <a:endParaRPr dirty="0"/>
          </a:p>
        </p:txBody>
      </p:sp>
      <p:sp>
        <p:nvSpPr>
          <p:cNvPr id="123" name="Google Shape;123;p1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Meeting #28 / Hybrid #3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Export Control Work Group Requests Help</a:t>
            </a:r>
            <a:endParaRPr dirty="0"/>
          </a:p>
        </p:txBody>
      </p:sp>
      <p:sp>
        <p:nvSpPr>
          <p:cNvPr id="158" name="Google Shape;158;p25"/>
          <p:cNvSpPr txBox="1">
            <a:spLocks noGrp="1"/>
          </p:cNvSpPr>
          <p:nvPr>
            <p:ph type="body" idx="1"/>
          </p:nvPr>
        </p:nvSpPr>
        <p:spPr>
          <a:xfrm>
            <a:off x="280350" y="2368550"/>
            <a:ext cx="4291650" cy="607800"/>
          </a:xfrm>
          <a:prstGeom prst="rect">
            <a:avLst/>
          </a:prstGeom>
        </p:spPr>
        <p:txBody>
          <a:bodyPr spcFirstLastPara="1" wrap="square" lIns="91425" tIns="91425" rIns="91425" bIns="91425" anchor="t" anchorCtr="0">
            <a:noAutofit/>
          </a:bodyPr>
          <a:lstStyle/>
          <a:p>
            <a:pPr marL="0" indent="0">
              <a:spcAft>
                <a:spcPts val="1200"/>
              </a:spcAft>
              <a:buNone/>
            </a:pPr>
            <a:r>
              <a:rPr lang="en-US" dirty="0">
                <a:hlinkClick r:id="rId3"/>
              </a:rPr>
              <a:t>https://www.openchainproject.org/news/2023/07/06/openchain-export-control-work-group-2023-07-04</a:t>
            </a:r>
            <a:r>
              <a:rPr lang="en-US" dirty="0"/>
              <a:t> </a:t>
            </a:r>
          </a:p>
        </p:txBody>
      </p:sp>
      <p:pic>
        <p:nvPicPr>
          <p:cNvPr id="4" name="Picture 3">
            <a:extLst>
              <a:ext uri="{FF2B5EF4-FFF2-40B4-BE49-F238E27FC236}">
                <a16:creationId xmlns:a16="http://schemas.microsoft.com/office/drawing/2014/main" id="{2AC894E4-C22B-1158-776B-838DE74FC08E}"/>
              </a:ext>
            </a:extLst>
          </p:cNvPr>
          <p:cNvPicPr>
            <a:picLocks noChangeAspect="1"/>
          </p:cNvPicPr>
          <p:nvPr/>
        </p:nvPicPr>
        <p:blipFill>
          <a:blip r:embed="rId4"/>
          <a:stretch>
            <a:fillRect/>
          </a:stretch>
        </p:blipFill>
        <p:spPr>
          <a:xfrm>
            <a:off x="4518911" y="1384372"/>
            <a:ext cx="4625089" cy="334277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6300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OpenChain Mini-Summit @ OSS NA – Recordings</a:t>
            </a:r>
          </a:p>
        </p:txBody>
      </p:sp>
      <p:sp>
        <p:nvSpPr>
          <p:cNvPr id="158" name="Google Shape;158;p25"/>
          <p:cNvSpPr txBox="1">
            <a:spLocks noGrp="1"/>
          </p:cNvSpPr>
          <p:nvPr>
            <p:ph type="body" idx="1"/>
          </p:nvPr>
        </p:nvSpPr>
        <p:spPr>
          <a:xfrm>
            <a:off x="280350" y="2469554"/>
            <a:ext cx="4291650" cy="607800"/>
          </a:xfrm>
          <a:prstGeom prst="rect">
            <a:avLst/>
          </a:prstGeom>
        </p:spPr>
        <p:txBody>
          <a:bodyPr spcFirstLastPara="1" wrap="square" lIns="91425" tIns="91425" rIns="91425" bIns="91425" anchor="t" anchorCtr="0">
            <a:noAutofit/>
          </a:bodyPr>
          <a:lstStyle/>
          <a:p>
            <a:pPr marL="0" indent="0">
              <a:spcAft>
                <a:spcPts val="1200"/>
              </a:spcAft>
              <a:buNone/>
            </a:pPr>
            <a:r>
              <a:rPr lang="en-US" dirty="0">
                <a:hlinkClick r:id="rId3"/>
              </a:rPr>
              <a:t>https://www.openchainproject.org/news/2023/06/30/openchain-mini-summit-oss-na-recording</a:t>
            </a:r>
            <a:r>
              <a:rPr lang="en-US" dirty="0"/>
              <a:t> </a:t>
            </a:r>
          </a:p>
        </p:txBody>
      </p:sp>
      <p:pic>
        <p:nvPicPr>
          <p:cNvPr id="4" name="Picture 3" descr="A screenshot of a web page&#10;&#10;Description automatically generated">
            <a:extLst>
              <a:ext uri="{FF2B5EF4-FFF2-40B4-BE49-F238E27FC236}">
                <a16:creationId xmlns:a16="http://schemas.microsoft.com/office/drawing/2014/main" id="{26C90D1B-35EC-2AB0-AE12-29C115F821B7}"/>
              </a:ext>
            </a:extLst>
          </p:cNvPr>
          <p:cNvPicPr>
            <a:picLocks noChangeAspect="1"/>
          </p:cNvPicPr>
          <p:nvPr/>
        </p:nvPicPr>
        <p:blipFill>
          <a:blip r:embed="rId4"/>
          <a:stretch>
            <a:fillRect/>
          </a:stretch>
        </p:blipFill>
        <p:spPr>
          <a:xfrm>
            <a:off x="4445000" y="1206500"/>
            <a:ext cx="4572000" cy="37417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81672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Automotive Work Group – Major Meeting</a:t>
            </a:r>
            <a:endParaRPr dirty="0"/>
          </a:p>
        </p:txBody>
      </p:sp>
      <p:sp>
        <p:nvSpPr>
          <p:cNvPr id="158" name="Google Shape;158;p25"/>
          <p:cNvSpPr txBox="1">
            <a:spLocks noGrp="1"/>
          </p:cNvSpPr>
          <p:nvPr>
            <p:ph type="body" idx="1"/>
          </p:nvPr>
        </p:nvSpPr>
        <p:spPr>
          <a:xfrm>
            <a:off x="212975" y="2299599"/>
            <a:ext cx="4291650" cy="607800"/>
          </a:xfrm>
          <a:prstGeom prst="rect">
            <a:avLst/>
          </a:prstGeom>
        </p:spPr>
        <p:txBody>
          <a:bodyPr spcFirstLastPara="1" wrap="square" lIns="91425" tIns="91425" rIns="91425" bIns="91425" anchor="t" anchorCtr="0">
            <a:noAutofit/>
          </a:bodyPr>
          <a:lstStyle/>
          <a:p>
            <a:pPr marL="0" indent="0">
              <a:spcAft>
                <a:spcPts val="1200"/>
              </a:spcAft>
              <a:buNone/>
            </a:pPr>
            <a:r>
              <a:rPr lang="en-US" dirty="0">
                <a:hlinkClick r:id="rId3"/>
              </a:rPr>
              <a:t>https://www.openchainproject.org/news/2023/06/29/automotive-wg-2023-06-14</a:t>
            </a:r>
            <a:r>
              <a:rPr lang="en-US" dirty="0"/>
              <a:t> </a:t>
            </a:r>
          </a:p>
        </p:txBody>
      </p:sp>
      <p:pic>
        <p:nvPicPr>
          <p:cNvPr id="3" name="Picture 2" descr="A screenshot of a web page&#10;&#10;Description automatically generated">
            <a:extLst>
              <a:ext uri="{FF2B5EF4-FFF2-40B4-BE49-F238E27FC236}">
                <a16:creationId xmlns:a16="http://schemas.microsoft.com/office/drawing/2014/main" id="{679A2F55-2992-036C-81BE-E0A40FA7F6CF}"/>
              </a:ext>
            </a:extLst>
          </p:cNvPr>
          <p:cNvPicPr>
            <a:picLocks noChangeAspect="1"/>
          </p:cNvPicPr>
          <p:nvPr/>
        </p:nvPicPr>
        <p:blipFill>
          <a:blip r:embed="rId4"/>
          <a:stretch>
            <a:fillRect/>
          </a:stretch>
        </p:blipFill>
        <p:spPr>
          <a:xfrm>
            <a:off x="4504625" y="1372515"/>
            <a:ext cx="4639375" cy="300626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17001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New Chinese Open Source CLI For Compliance</a:t>
            </a:r>
            <a:endParaRPr dirty="0"/>
          </a:p>
        </p:txBody>
      </p:sp>
      <p:sp>
        <p:nvSpPr>
          <p:cNvPr id="158" name="Google Shape;158;p25"/>
          <p:cNvSpPr txBox="1">
            <a:spLocks noGrp="1"/>
          </p:cNvSpPr>
          <p:nvPr>
            <p:ph type="body" idx="1"/>
          </p:nvPr>
        </p:nvSpPr>
        <p:spPr>
          <a:xfrm>
            <a:off x="280350" y="2267850"/>
            <a:ext cx="4291650" cy="607800"/>
          </a:xfrm>
          <a:prstGeom prst="rect">
            <a:avLst/>
          </a:prstGeom>
        </p:spPr>
        <p:txBody>
          <a:bodyPr spcFirstLastPara="1" wrap="square" lIns="91425" tIns="91425" rIns="91425" bIns="91425" anchor="t" anchorCtr="0">
            <a:noAutofit/>
          </a:bodyPr>
          <a:lstStyle/>
          <a:p>
            <a:pPr marL="0" indent="0">
              <a:spcAft>
                <a:spcPts val="1200"/>
              </a:spcAft>
              <a:buNone/>
            </a:pPr>
            <a:r>
              <a:rPr lang="en-US" dirty="0">
                <a:hlinkClick r:id="rId3"/>
              </a:rPr>
              <a:t>https://www.openchainproject.org/news/2023/06/29/webinar-53</a:t>
            </a:r>
            <a:r>
              <a:rPr lang="en-US" dirty="0"/>
              <a:t> </a:t>
            </a:r>
          </a:p>
        </p:txBody>
      </p:sp>
      <p:pic>
        <p:nvPicPr>
          <p:cNvPr id="4" name="Picture 3" descr="A screenshot of a webinar&#10;&#10;Description automatically generated">
            <a:extLst>
              <a:ext uri="{FF2B5EF4-FFF2-40B4-BE49-F238E27FC236}">
                <a16:creationId xmlns:a16="http://schemas.microsoft.com/office/drawing/2014/main" id="{75BFA7E6-98B7-AEA2-013A-5793C2E78010}"/>
              </a:ext>
            </a:extLst>
          </p:cNvPr>
          <p:cNvPicPr>
            <a:picLocks noChangeAspect="1"/>
          </p:cNvPicPr>
          <p:nvPr/>
        </p:nvPicPr>
        <p:blipFill>
          <a:blip r:embed="rId4"/>
          <a:stretch>
            <a:fillRect/>
          </a:stretch>
        </p:blipFill>
        <p:spPr>
          <a:xfrm>
            <a:off x="4501445" y="1017800"/>
            <a:ext cx="4362205" cy="41257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12519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Data</a:t>
            </a:r>
            <a:endParaRPr dirty="0"/>
          </a:p>
        </p:txBody>
      </p:sp>
    </p:spTree>
    <p:extLst>
      <p:ext uri="{BB962C8B-B14F-4D97-AF65-F5344CB8AC3E}">
        <p14:creationId xmlns:p14="http://schemas.microsoft.com/office/powerpoint/2010/main" val="2896357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a:t>
            </a:r>
          </a:p>
        </p:txBody>
      </p:sp>
      <p:sp>
        <p:nvSpPr>
          <p:cNvPr id="3" name="Text Placeholder 2">
            <a:extLst>
              <a:ext uri="{FF2B5EF4-FFF2-40B4-BE49-F238E27FC236}">
                <a16:creationId xmlns:a16="http://schemas.microsoft.com/office/drawing/2014/main" id="{1E77B09D-D5D9-6C25-BAF9-DBE674595762}"/>
              </a:ext>
            </a:extLst>
          </p:cNvPr>
          <p:cNvSpPr>
            <a:spLocks noGrp="1"/>
          </p:cNvSpPr>
          <p:nvPr>
            <p:ph type="body" idx="1"/>
          </p:nvPr>
        </p:nvSpPr>
        <p:spPr/>
        <p:txBody>
          <a:bodyPr/>
          <a:lstStyle/>
          <a:p>
            <a:r>
              <a:rPr lang="en-US" dirty="0"/>
              <a:t>We had a terrible response rate (18 companies)</a:t>
            </a:r>
          </a:p>
          <a:p>
            <a:r>
              <a:rPr lang="en-US" dirty="0"/>
              <a:t>Partly this was politics:</a:t>
            </a:r>
          </a:p>
          <a:p>
            <a:pPr lvl="1"/>
            <a:r>
              <a:rPr lang="en-US" dirty="0"/>
              <a:t>Example: Taiwanese companies refused to fill out the form because it said ”Taiwan (China)” but it seems Chinese companies did not see filling out the form as a priority either</a:t>
            </a:r>
          </a:p>
          <a:p>
            <a:r>
              <a:rPr lang="en-US" dirty="0"/>
              <a:t>Partly this was sheer lack of momentum in the narrow timescale we used (2 months)</a:t>
            </a:r>
          </a:p>
          <a:p>
            <a:r>
              <a:rPr lang="en-US" dirty="0"/>
              <a:t>To fix this we are:</a:t>
            </a:r>
          </a:p>
          <a:p>
            <a:pPr lvl="1"/>
            <a:r>
              <a:rPr lang="en-US" dirty="0"/>
              <a:t>Working with LF Research and major international companies for future work</a:t>
            </a:r>
          </a:p>
          <a:p>
            <a:pPr lvl="1"/>
            <a:r>
              <a:rPr lang="en-US" dirty="0"/>
              <a:t>Going to give surveys more time to be completed</a:t>
            </a:r>
          </a:p>
        </p:txBody>
      </p:sp>
    </p:spTree>
    <p:extLst>
      <p:ext uri="{BB962C8B-B14F-4D97-AF65-F5344CB8AC3E}">
        <p14:creationId xmlns:p14="http://schemas.microsoft.com/office/powerpoint/2010/main" val="1315172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3" name="Text Placeholder 2">
            <a:extLst>
              <a:ext uri="{FF2B5EF4-FFF2-40B4-BE49-F238E27FC236}">
                <a16:creationId xmlns:a16="http://schemas.microsoft.com/office/drawing/2014/main" id="{1E77B09D-D5D9-6C25-BAF9-DBE674595762}"/>
              </a:ext>
            </a:extLst>
          </p:cNvPr>
          <p:cNvSpPr>
            <a:spLocks noGrp="1"/>
          </p:cNvSpPr>
          <p:nvPr>
            <p:ph type="body" idx="1"/>
          </p:nvPr>
        </p:nvSpPr>
        <p:spPr/>
        <p:txBody>
          <a:bodyPr/>
          <a:lstStyle/>
          <a:p>
            <a:r>
              <a:rPr lang="en-US" dirty="0"/>
              <a:t>33.3% of companies that filled out the form were new to us – interesting!</a:t>
            </a:r>
          </a:p>
          <a:p>
            <a:endParaRPr lang="en-US" dirty="0"/>
          </a:p>
        </p:txBody>
      </p:sp>
      <p:pic>
        <p:nvPicPr>
          <p:cNvPr id="5" name="Picture 4" descr="A pie chart with different colored circles&#10;&#10;Description automatically generated">
            <a:extLst>
              <a:ext uri="{FF2B5EF4-FFF2-40B4-BE49-F238E27FC236}">
                <a16:creationId xmlns:a16="http://schemas.microsoft.com/office/drawing/2014/main" id="{1D83440E-F1EB-4068-F1C8-682886F8CEF6}"/>
              </a:ext>
            </a:extLst>
          </p:cNvPr>
          <p:cNvPicPr>
            <a:picLocks noChangeAspect="1"/>
          </p:cNvPicPr>
          <p:nvPr/>
        </p:nvPicPr>
        <p:blipFill>
          <a:blip r:embed="rId2"/>
          <a:stretch>
            <a:fillRect/>
          </a:stretch>
        </p:blipFill>
        <p:spPr>
          <a:xfrm>
            <a:off x="1504455" y="1841500"/>
            <a:ext cx="6135090" cy="2588612"/>
          </a:xfrm>
          <a:prstGeom prst="rect">
            <a:avLst/>
          </a:prstGeom>
        </p:spPr>
      </p:pic>
    </p:spTree>
    <p:extLst>
      <p:ext uri="{BB962C8B-B14F-4D97-AF65-F5344CB8AC3E}">
        <p14:creationId xmlns:p14="http://schemas.microsoft.com/office/powerpoint/2010/main" val="3521109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pic>
        <p:nvPicPr>
          <p:cNvPr id="5" name="Picture 4" descr="A pie chart with different colored circles&#10;&#10;Description automatically generated">
            <a:extLst>
              <a:ext uri="{FF2B5EF4-FFF2-40B4-BE49-F238E27FC236}">
                <a16:creationId xmlns:a16="http://schemas.microsoft.com/office/drawing/2014/main" id="{1D83440E-F1EB-4068-F1C8-682886F8CEF6}"/>
              </a:ext>
            </a:extLst>
          </p:cNvPr>
          <p:cNvPicPr>
            <a:picLocks noChangeAspect="1"/>
          </p:cNvPicPr>
          <p:nvPr/>
        </p:nvPicPr>
        <p:blipFill>
          <a:blip r:embed="rId2"/>
          <a:stretch>
            <a:fillRect/>
          </a:stretch>
        </p:blipFill>
        <p:spPr>
          <a:xfrm>
            <a:off x="133900" y="1651000"/>
            <a:ext cx="5207195" cy="2197100"/>
          </a:xfrm>
          <a:prstGeom prst="rect">
            <a:avLst/>
          </a:prstGeom>
        </p:spPr>
      </p:pic>
      <p:pic>
        <p:nvPicPr>
          <p:cNvPr id="8" name="Picture 7" descr="A pie chart with numbers and a few words&#10;&#10;Description automatically generated">
            <a:extLst>
              <a:ext uri="{FF2B5EF4-FFF2-40B4-BE49-F238E27FC236}">
                <a16:creationId xmlns:a16="http://schemas.microsoft.com/office/drawing/2014/main" id="{D203AB2A-A009-3E9B-F0EF-552582EB24DC}"/>
              </a:ext>
            </a:extLst>
          </p:cNvPr>
          <p:cNvPicPr>
            <a:picLocks noChangeAspect="1"/>
          </p:cNvPicPr>
          <p:nvPr/>
        </p:nvPicPr>
        <p:blipFill rotWithShape="1">
          <a:blip r:embed="rId3"/>
          <a:srcRect r="14187"/>
          <a:stretch/>
        </p:blipFill>
        <p:spPr>
          <a:xfrm>
            <a:off x="4512810" y="1651000"/>
            <a:ext cx="4497290" cy="2197100"/>
          </a:xfrm>
          <a:prstGeom prst="rect">
            <a:avLst/>
          </a:prstGeom>
        </p:spPr>
      </p:pic>
      <p:sp>
        <p:nvSpPr>
          <p:cNvPr id="9" name="TextBox 8">
            <a:extLst>
              <a:ext uri="{FF2B5EF4-FFF2-40B4-BE49-F238E27FC236}">
                <a16:creationId xmlns:a16="http://schemas.microsoft.com/office/drawing/2014/main" id="{BCE5A941-BCD6-17D8-F4DC-8CA5520B0720}"/>
              </a:ext>
            </a:extLst>
          </p:cNvPr>
          <p:cNvSpPr txBox="1"/>
          <p:nvPr/>
        </p:nvSpPr>
        <p:spPr>
          <a:xfrm>
            <a:off x="1720655" y="3916017"/>
            <a:ext cx="5963492" cy="523220"/>
          </a:xfrm>
          <a:prstGeom prst="rect">
            <a:avLst/>
          </a:prstGeom>
          <a:noFill/>
        </p:spPr>
        <p:txBody>
          <a:bodyPr wrap="none" rtlCol="0">
            <a:spAutoFit/>
          </a:bodyPr>
          <a:lstStyle/>
          <a:p>
            <a:pPr algn="ctr"/>
            <a:r>
              <a:rPr lang="en-US" dirty="0"/>
              <a:t>European and North American companies engaged more with the survey</a:t>
            </a:r>
          </a:p>
          <a:p>
            <a:pPr algn="ctr"/>
            <a:r>
              <a:rPr lang="en-US" dirty="0"/>
              <a:t>Around half of the companies are &lt; 5,000 people</a:t>
            </a:r>
          </a:p>
        </p:txBody>
      </p:sp>
    </p:spTree>
    <p:extLst>
      <p:ext uri="{BB962C8B-B14F-4D97-AF65-F5344CB8AC3E}">
        <p14:creationId xmlns:p14="http://schemas.microsoft.com/office/powerpoint/2010/main" val="867159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e chart with different colored circles&#10;&#10;Description automatically generated">
            <a:extLst>
              <a:ext uri="{FF2B5EF4-FFF2-40B4-BE49-F238E27FC236}">
                <a16:creationId xmlns:a16="http://schemas.microsoft.com/office/drawing/2014/main" id="{DCD908EA-7944-9458-02D2-574E616FA56B}"/>
              </a:ext>
            </a:extLst>
          </p:cNvPr>
          <p:cNvPicPr>
            <a:picLocks noChangeAspect="1"/>
          </p:cNvPicPr>
          <p:nvPr/>
        </p:nvPicPr>
        <p:blipFill>
          <a:blip r:embed="rId2"/>
          <a:stretch>
            <a:fillRect/>
          </a:stretch>
        </p:blipFill>
        <p:spPr>
          <a:xfrm>
            <a:off x="0" y="1537426"/>
            <a:ext cx="4920198" cy="2068647"/>
          </a:xfrm>
          <a:prstGeom prst="rect">
            <a:avLst/>
          </a:prstGeom>
        </p:spPr>
      </p:pic>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pic>
        <p:nvPicPr>
          <p:cNvPr id="4" name="Picture 3" descr="A pie chart with numbers and a few colored circles&#10;&#10;Description automatically generated">
            <a:extLst>
              <a:ext uri="{FF2B5EF4-FFF2-40B4-BE49-F238E27FC236}">
                <a16:creationId xmlns:a16="http://schemas.microsoft.com/office/drawing/2014/main" id="{1DDEDC9E-FBA7-FC58-8E6E-C97CBCB3DBCC}"/>
              </a:ext>
            </a:extLst>
          </p:cNvPr>
          <p:cNvPicPr>
            <a:picLocks noChangeAspect="1"/>
          </p:cNvPicPr>
          <p:nvPr/>
        </p:nvPicPr>
        <p:blipFill>
          <a:blip r:embed="rId3"/>
          <a:stretch>
            <a:fillRect/>
          </a:stretch>
        </p:blipFill>
        <p:spPr>
          <a:xfrm>
            <a:off x="4189462" y="1537426"/>
            <a:ext cx="4954537" cy="2068647"/>
          </a:xfrm>
          <a:prstGeom prst="rect">
            <a:avLst/>
          </a:prstGeom>
        </p:spPr>
      </p:pic>
      <p:sp>
        <p:nvSpPr>
          <p:cNvPr id="9" name="TextBox 8">
            <a:extLst>
              <a:ext uri="{FF2B5EF4-FFF2-40B4-BE49-F238E27FC236}">
                <a16:creationId xmlns:a16="http://schemas.microsoft.com/office/drawing/2014/main" id="{522C5A50-381C-28FD-0344-372FB72917BE}"/>
              </a:ext>
            </a:extLst>
          </p:cNvPr>
          <p:cNvSpPr txBox="1"/>
          <p:nvPr/>
        </p:nvSpPr>
        <p:spPr>
          <a:xfrm>
            <a:off x="2330587" y="3916017"/>
            <a:ext cx="4743607" cy="523220"/>
          </a:xfrm>
          <a:prstGeom prst="rect">
            <a:avLst/>
          </a:prstGeom>
          <a:noFill/>
        </p:spPr>
        <p:txBody>
          <a:bodyPr wrap="none" rtlCol="0">
            <a:spAutoFit/>
          </a:bodyPr>
          <a:lstStyle/>
          <a:p>
            <a:pPr algn="ctr"/>
            <a:r>
              <a:rPr lang="en-US" dirty="0"/>
              <a:t>More than half the companies have &gt; 5,000 software staff</a:t>
            </a:r>
          </a:p>
          <a:p>
            <a:pPr algn="ctr"/>
            <a:r>
              <a:rPr lang="en-US" dirty="0"/>
              <a:t>All are doing business in international markets</a:t>
            </a:r>
          </a:p>
        </p:txBody>
      </p:sp>
    </p:spTree>
    <p:extLst>
      <p:ext uri="{BB962C8B-B14F-4D97-AF65-F5344CB8AC3E}">
        <p14:creationId xmlns:p14="http://schemas.microsoft.com/office/powerpoint/2010/main" val="1862227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pic>
        <p:nvPicPr>
          <p:cNvPr id="5" name="Picture 4" descr="A pie chart with colorful circles&#10;&#10;Description automatically generated">
            <a:extLst>
              <a:ext uri="{FF2B5EF4-FFF2-40B4-BE49-F238E27FC236}">
                <a16:creationId xmlns:a16="http://schemas.microsoft.com/office/drawing/2014/main" id="{D2982EBB-F5D8-EA9C-D5F3-CD33FF46BC36}"/>
              </a:ext>
            </a:extLst>
          </p:cNvPr>
          <p:cNvPicPr>
            <a:picLocks noChangeAspect="1"/>
          </p:cNvPicPr>
          <p:nvPr/>
        </p:nvPicPr>
        <p:blipFill>
          <a:blip r:embed="rId2"/>
          <a:stretch>
            <a:fillRect/>
          </a:stretch>
        </p:blipFill>
        <p:spPr>
          <a:xfrm>
            <a:off x="0" y="1677228"/>
            <a:ext cx="4615802" cy="1930676"/>
          </a:xfrm>
          <a:prstGeom prst="rect">
            <a:avLst/>
          </a:prstGeom>
        </p:spPr>
      </p:pic>
      <p:pic>
        <p:nvPicPr>
          <p:cNvPr id="8" name="Picture 7" descr="A pie chart with different colored circles&#10;&#10;Description automatically generated">
            <a:extLst>
              <a:ext uri="{FF2B5EF4-FFF2-40B4-BE49-F238E27FC236}">
                <a16:creationId xmlns:a16="http://schemas.microsoft.com/office/drawing/2014/main" id="{F35C14AC-10FD-8ABB-A25D-7B3E8588582F}"/>
              </a:ext>
            </a:extLst>
          </p:cNvPr>
          <p:cNvPicPr>
            <a:picLocks noChangeAspect="1"/>
          </p:cNvPicPr>
          <p:nvPr/>
        </p:nvPicPr>
        <p:blipFill>
          <a:blip r:embed="rId3"/>
          <a:stretch>
            <a:fillRect/>
          </a:stretch>
        </p:blipFill>
        <p:spPr>
          <a:xfrm>
            <a:off x="4513951" y="1677228"/>
            <a:ext cx="4630049" cy="1930676"/>
          </a:xfrm>
          <a:prstGeom prst="rect">
            <a:avLst/>
          </a:prstGeom>
        </p:spPr>
      </p:pic>
      <p:sp>
        <p:nvSpPr>
          <p:cNvPr id="9" name="TextBox 8">
            <a:extLst>
              <a:ext uri="{FF2B5EF4-FFF2-40B4-BE49-F238E27FC236}">
                <a16:creationId xmlns:a16="http://schemas.microsoft.com/office/drawing/2014/main" id="{14E88044-6EA3-1B90-7264-A62AAAF23525}"/>
              </a:ext>
            </a:extLst>
          </p:cNvPr>
          <p:cNvSpPr txBox="1"/>
          <p:nvPr/>
        </p:nvSpPr>
        <p:spPr>
          <a:xfrm>
            <a:off x="2660016" y="3916017"/>
            <a:ext cx="4084773" cy="523220"/>
          </a:xfrm>
          <a:prstGeom prst="rect">
            <a:avLst/>
          </a:prstGeom>
          <a:noFill/>
        </p:spPr>
        <p:txBody>
          <a:bodyPr wrap="none" rtlCol="0">
            <a:spAutoFit/>
          </a:bodyPr>
          <a:lstStyle/>
          <a:p>
            <a:pPr algn="ctr"/>
            <a:r>
              <a:rPr lang="en-US" dirty="0"/>
              <a:t>Only half the companies see open source as vital</a:t>
            </a:r>
          </a:p>
          <a:p>
            <a:pPr algn="ctr"/>
            <a:r>
              <a:rPr lang="en-US" dirty="0"/>
              <a:t>But 2/3 have changed their stance over time</a:t>
            </a:r>
          </a:p>
        </p:txBody>
      </p:sp>
    </p:spTree>
    <p:extLst>
      <p:ext uri="{BB962C8B-B14F-4D97-AF65-F5344CB8AC3E}">
        <p14:creationId xmlns:p14="http://schemas.microsoft.com/office/powerpoint/2010/main" val="308548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Anti-Trust Policy Notice</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85000" lnSpcReduction="20000"/>
          </a:bodyPr>
          <a:lstStyle/>
          <a:p>
            <a:pPr marL="285750" indent="-285750">
              <a:spcAft>
                <a:spcPts val="1200"/>
              </a:spcAft>
            </a:pPr>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pPr marL="285750" indent="-285750">
              <a:spcAft>
                <a:spcPts val="1200"/>
              </a:spcAft>
            </a:pPr>
            <a:r>
              <a:rPr lang="en-US" dirty="0"/>
              <a:t> Examples of types of actions that are prohibited at Linux Foundation meetings and in connection with Linux Foundation activities are described in the Linux Foundation Antitrust Policy available at http://</a:t>
            </a:r>
            <a:r>
              <a:rPr lang="en-US" dirty="0" err="1"/>
              <a:t>www.linuxfoundation.org</a:t>
            </a:r>
            <a:r>
              <a:rPr lang="en-US" dirty="0"/>
              <a:t>/antitrust-policy.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22603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2569456" y="3916017"/>
            <a:ext cx="4265912" cy="523220"/>
          </a:xfrm>
          <a:prstGeom prst="rect">
            <a:avLst/>
          </a:prstGeom>
          <a:noFill/>
        </p:spPr>
        <p:txBody>
          <a:bodyPr wrap="none" rtlCol="0">
            <a:spAutoFit/>
          </a:bodyPr>
          <a:lstStyle/>
          <a:p>
            <a:pPr algn="ctr"/>
            <a:r>
              <a:rPr lang="en-US" dirty="0"/>
              <a:t>Every company has open source strategy people</a:t>
            </a:r>
          </a:p>
          <a:p>
            <a:pPr algn="ctr"/>
            <a:r>
              <a:rPr lang="en-US" dirty="0"/>
              <a:t>However, only half of OSPOs have a known budget</a:t>
            </a:r>
          </a:p>
        </p:txBody>
      </p:sp>
      <p:pic>
        <p:nvPicPr>
          <p:cNvPr id="4" name="Picture 3" descr="A pie chart with text on it&#10;&#10;Description automatically generated">
            <a:extLst>
              <a:ext uri="{FF2B5EF4-FFF2-40B4-BE49-F238E27FC236}">
                <a16:creationId xmlns:a16="http://schemas.microsoft.com/office/drawing/2014/main" id="{DE286225-D675-2C6C-AD46-38513F1D3878}"/>
              </a:ext>
            </a:extLst>
          </p:cNvPr>
          <p:cNvPicPr>
            <a:picLocks noChangeAspect="1"/>
          </p:cNvPicPr>
          <p:nvPr/>
        </p:nvPicPr>
        <p:blipFill>
          <a:blip r:embed="rId2"/>
          <a:stretch>
            <a:fillRect/>
          </a:stretch>
        </p:blipFill>
        <p:spPr>
          <a:xfrm>
            <a:off x="139548" y="1461756"/>
            <a:ext cx="4552705" cy="1917547"/>
          </a:xfrm>
          <a:prstGeom prst="rect">
            <a:avLst/>
          </a:prstGeom>
        </p:spPr>
      </p:pic>
      <p:pic>
        <p:nvPicPr>
          <p:cNvPr id="7" name="Picture 6" descr="A pie chart with different colored circles&#10;&#10;Description automatically generated">
            <a:extLst>
              <a:ext uri="{FF2B5EF4-FFF2-40B4-BE49-F238E27FC236}">
                <a16:creationId xmlns:a16="http://schemas.microsoft.com/office/drawing/2014/main" id="{96CC32B5-1C77-A0C9-9E34-41EF583F5756}"/>
              </a:ext>
            </a:extLst>
          </p:cNvPr>
          <p:cNvPicPr>
            <a:picLocks noChangeAspect="1"/>
          </p:cNvPicPr>
          <p:nvPr/>
        </p:nvPicPr>
        <p:blipFill>
          <a:blip r:embed="rId3"/>
          <a:stretch>
            <a:fillRect/>
          </a:stretch>
        </p:blipFill>
        <p:spPr>
          <a:xfrm>
            <a:off x="4560654" y="1461757"/>
            <a:ext cx="4590314" cy="1917547"/>
          </a:xfrm>
          <a:prstGeom prst="rect">
            <a:avLst/>
          </a:prstGeom>
        </p:spPr>
      </p:pic>
    </p:spTree>
    <p:extLst>
      <p:ext uri="{BB962C8B-B14F-4D97-AF65-F5344CB8AC3E}">
        <p14:creationId xmlns:p14="http://schemas.microsoft.com/office/powerpoint/2010/main" val="3456064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1695835" y="3916017"/>
            <a:ext cx="6013185" cy="307777"/>
          </a:xfrm>
          <a:prstGeom prst="rect">
            <a:avLst/>
          </a:prstGeom>
          <a:noFill/>
        </p:spPr>
        <p:txBody>
          <a:bodyPr wrap="none" rtlCol="0">
            <a:spAutoFit/>
          </a:bodyPr>
          <a:lstStyle/>
          <a:p>
            <a:pPr algn="ctr"/>
            <a:r>
              <a:rPr lang="en-US" dirty="0"/>
              <a:t>For 22.2% of companies, open source management is a volunteer activity</a:t>
            </a:r>
          </a:p>
        </p:txBody>
      </p:sp>
      <p:pic>
        <p:nvPicPr>
          <p:cNvPr id="5" name="Picture 4" descr="A pie chart with different colored circles&#10;&#10;Description automatically generated">
            <a:extLst>
              <a:ext uri="{FF2B5EF4-FFF2-40B4-BE49-F238E27FC236}">
                <a16:creationId xmlns:a16="http://schemas.microsoft.com/office/drawing/2014/main" id="{E88FC6AA-060A-34A3-A891-FF16CE5E0994}"/>
              </a:ext>
            </a:extLst>
          </p:cNvPr>
          <p:cNvPicPr>
            <a:picLocks noChangeAspect="1"/>
          </p:cNvPicPr>
          <p:nvPr/>
        </p:nvPicPr>
        <p:blipFill>
          <a:blip r:embed="rId2"/>
          <a:stretch>
            <a:fillRect/>
          </a:stretch>
        </p:blipFill>
        <p:spPr>
          <a:xfrm>
            <a:off x="1983702" y="1230074"/>
            <a:ext cx="5176595" cy="2328133"/>
          </a:xfrm>
          <a:prstGeom prst="rect">
            <a:avLst/>
          </a:prstGeom>
        </p:spPr>
      </p:pic>
    </p:spTree>
    <p:extLst>
      <p:ext uri="{BB962C8B-B14F-4D97-AF65-F5344CB8AC3E}">
        <p14:creationId xmlns:p14="http://schemas.microsoft.com/office/powerpoint/2010/main" val="3150740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e chart with different colored circles&#10;&#10;Description automatically generated">
            <a:extLst>
              <a:ext uri="{FF2B5EF4-FFF2-40B4-BE49-F238E27FC236}">
                <a16:creationId xmlns:a16="http://schemas.microsoft.com/office/drawing/2014/main" id="{07C5037C-E191-716A-6E8B-10946F2A3F70}"/>
              </a:ext>
            </a:extLst>
          </p:cNvPr>
          <p:cNvPicPr>
            <a:picLocks noChangeAspect="1"/>
          </p:cNvPicPr>
          <p:nvPr/>
        </p:nvPicPr>
        <p:blipFill>
          <a:blip r:embed="rId2"/>
          <a:stretch>
            <a:fillRect/>
          </a:stretch>
        </p:blipFill>
        <p:spPr>
          <a:xfrm>
            <a:off x="1983702" y="1230073"/>
            <a:ext cx="5132478" cy="2328134"/>
          </a:xfrm>
          <a:prstGeom prst="rect">
            <a:avLst/>
          </a:prstGeom>
        </p:spPr>
      </p:pic>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1517114" y="3916017"/>
            <a:ext cx="6370655" cy="307777"/>
          </a:xfrm>
          <a:prstGeom prst="rect">
            <a:avLst/>
          </a:prstGeom>
          <a:noFill/>
        </p:spPr>
        <p:txBody>
          <a:bodyPr wrap="none" rtlCol="0">
            <a:spAutoFit/>
          </a:bodyPr>
          <a:lstStyle/>
          <a:p>
            <a:pPr algn="ctr"/>
            <a:r>
              <a:rPr lang="en-US" dirty="0"/>
              <a:t>More than 50% of companies have less than 5 people managing open source</a:t>
            </a:r>
          </a:p>
        </p:txBody>
      </p:sp>
    </p:spTree>
    <p:extLst>
      <p:ext uri="{BB962C8B-B14F-4D97-AF65-F5344CB8AC3E}">
        <p14:creationId xmlns:p14="http://schemas.microsoft.com/office/powerpoint/2010/main" val="3257126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610621" y="3916017"/>
            <a:ext cx="8183652" cy="307777"/>
          </a:xfrm>
          <a:prstGeom prst="rect">
            <a:avLst/>
          </a:prstGeom>
          <a:noFill/>
        </p:spPr>
        <p:txBody>
          <a:bodyPr wrap="none" rtlCol="0">
            <a:spAutoFit/>
          </a:bodyPr>
          <a:lstStyle/>
          <a:p>
            <a:pPr algn="ctr"/>
            <a:r>
              <a:rPr lang="en-US" dirty="0"/>
              <a:t>Interestingly, the same number of companies know about our security standard as knew about SPDX</a:t>
            </a:r>
          </a:p>
        </p:txBody>
      </p:sp>
      <p:pic>
        <p:nvPicPr>
          <p:cNvPr id="4" name="Picture 3" descr="A blue circle with red and orange numbers&#10;&#10;Description automatically generated">
            <a:extLst>
              <a:ext uri="{FF2B5EF4-FFF2-40B4-BE49-F238E27FC236}">
                <a16:creationId xmlns:a16="http://schemas.microsoft.com/office/drawing/2014/main" id="{62F7FC5C-42A7-32FF-3C87-777C25768FA7}"/>
              </a:ext>
            </a:extLst>
          </p:cNvPr>
          <p:cNvPicPr>
            <a:picLocks noChangeAspect="1"/>
          </p:cNvPicPr>
          <p:nvPr/>
        </p:nvPicPr>
        <p:blipFill>
          <a:blip r:embed="rId2"/>
          <a:stretch>
            <a:fillRect/>
          </a:stretch>
        </p:blipFill>
        <p:spPr>
          <a:xfrm>
            <a:off x="0" y="1511810"/>
            <a:ext cx="4727081" cy="2119877"/>
          </a:xfrm>
          <a:prstGeom prst="rect">
            <a:avLst/>
          </a:prstGeom>
        </p:spPr>
      </p:pic>
      <p:pic>
        <p:nvPicPr>
          <p:cNvPr id="7" name="Picture 6" descr="A blue circle with orange and yellow lines&#10;&#10;Description automatically generated">
            <a:extLst>
              <a:ext uri="{FF2B5EF4-FFF2-40B4-BE49-F238E27FC236}">
                <a16:creationId xmlns:a16="http://schemas.microsoft.com/office/drawing/2014/main" id="{65049E6C-1516-A950-6A93-CAE080381EF0}"/>
              </a:ext>
            </a:extLst>
          </p:cNvPr>
          <p:cNvPicPr>
            <a:picLocks noChangeAspect="1"/>
          </p:cNvPicPr>
          <p:nvPr/>
        </p:nvPicPr>
        <p:blipFill>
          <a:blip r:embed="rId3"/>
          <a:stretch>
            <a:fillRect/>
          </a:stretch>
        </p:blipFill>
        <p:spPr>
          <a:xfrm>
            <a:off x="4031354" y="1521140"/>
            <a:ext cx="5112646" cy="2119877"/>
          </a:xfrm>
          <a:prstGeom prst="rect">
            <a:avLst/>
          </a:prstGeom>
        </p:spPr>
      </p:pic>
    </p:spTree>
    <p:extLst>
      <p:ext uri="{BB962C8B-B14F-4D97-AF65-F5344CB8AC3E}">
        <p14:creationId xmlns:p14="http://schemas.microsoft.com/office/powerpoint/2010/main" val="976606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2049330" y="3916017"/>
            <a:ext cx="5306261" cy="738664"/>
          </a:xfrm>
          <a:prstGeom prst="rect">
            <a:avLst/>
          </a:prstGeom>
          <a:noFill/>
        </p:spPr>
        <p:txBody>
          <a:bodyPr wrap="none" rtlCol="0">
            <a:spAutoFit/>
          </a:bodyPr>
          <a:lstStyle/>
          <a:p>
            <a:pPr algn="ctr"/>
            <a:r>
              <a:rPr lang="en-US" dirty="0"/>
              <a:t>66.7% of companies are using our standard for compliance, and </a:t>
            </a:r>
            <a:br>
              <a:rPr lang="en-US" dirty="0"/>
            </a:br>
            <a:r>
              <a:rPr lang="en-US" dirty="0"/>
              <a:t>27.8% are already using our standard for security</a:t>
            </a:r>
          </a:p>
          <a:p>
            <a:pPr algn="ctr"/>
            <a:r>
              <a:rPr lang="en-US" dirty="0"/>
              <a:t>(61.1% use SPDX)</a:t>
            </a:r>
          </a:p>
        </p:txBody>
      </p:sp>
      <p:pic>
        <p:nvPicPr>
          <p:cNvPr id="5" name="Picture 4" descr="A pie chart with different colored circles&#10;&#10;Description automatically generated">
            <a:extLst>
              <a:ext uri="{FF2B5EF4-FFF2-40B4-BE49-F238E27FC236}">
                <a16:creationId xmlns:a16="http://schemas.microsoft.com/office/drawing/2014/main" id="{71A64A33-3B3B-043A-8B32-D775B4E98842}"/>
              </a:ext>
            </a:extLst>
          </p:cNvPr>
          <p:cNvPicPr>
            <a:picLocks noChangeAspect="1"/>
          </p:cNvPicPr>
          <p:nvPr/>
        </p:nvPicPr>
        <p:blipFill>
          <a:blip r:embed="rId2"/>
          <a:stretch>
            <a:fillRect/>
          </a:stretch>
        </p:blipFill>
        <p:spPr>
          <a:xfrm>
            <a:off x="0" y="1439996"/>
            <a:ext cx="5096164" cy="2263508"/>
          </a:xfrm>
          <a:prstGeom prst="rect">
            <a:avLst/>
          </a:prstGeom>
        </p:spPr>
      </p:pic>
      <p:pic>
        <p:nvPicPr>
          <p:cNvPr id="8" name="Picture 7" descr="A pie chart with different colored circles&#10;&#10;Description automatically generated">
            <a:extLst>
              <a:ext uri="{FF2B5EF4-FFF2-40B4-BE49-F238E27FC236}">
                <a16:creationId xmlns:a16="http://schemas.microsoft.com/office/drawing/2014/main" id="{5DA9C410-09DB-929F-8C7D-9DF96F2B9DAC}"/>
              </a:ext>
            </a:extLst>
          </p:cNvPr>
          <p:cNvPicPr>
            <a:picLocks noChangeAspect="1"/>
          </p:cNvPicPr>
          <p:nvPr/>
        </p:nvPicPr>
        <p:blipFill>
          <a:blip r:embed="rId3"/>
          <a:stretch>
            <a:fillRect/>
          </a:stretch>
        </p:blipFill>
        <p:spPr>
          <a:xfrm>
            <a:off x="4702447" y="1439996"/>
            <a:ext cx="5061910" cy="2263508"/>
          </a:xfrm>
          <a:prstGeom prst="rect">
            <a:avLst/>
          </a:prstGeom>
        </p:spPr>
      </p:pic>
    </p:spTree>
    <p:extLst>
      <p:ext uri="{BB962C8B-B14F-4D97-AF65-F5344CB8AC3E}">
        <p14:creationId xmlns:p14="http://schemas.microsoft.com/office/powerpoint/2010/main" val="3481498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1690270" y="3916017"/>
            <a:ext cx="6024406" cy="523220"/>
          </a:xfrm>
          <a:prstGeom prst="rect">
            <a:avLst/>
          </a:prstGeom>
          <a:noFill/>
        </p:spPr>
        <p:txBody>
          <a:bodyPr wrap="none" rtlCol="0">
            <a:spAutoFit/>
          </a:bodyPr>
          <a:lstStyle/>
          <a:p>
            <a:pPr algn="ctr"/>
            <a:r>
              <a:rPr lang="en-US" dirty="0"/>
              <a:t>33.3% of companies are using our licensing standard in their supply chain</a:t>
            </a:r>
            <a:br>
              <a:rPr lang="en-US" dirty="0"/>
            </a:br>
            <a:r>
              <a:rPr lang="en-US" dirty="0"/>
              <a:t>33.3% of companies are in discussions about it</a:t>
            </a:r>
          </a:p>
        </p:txBody>
      </p:sp>
      <p:pic>
        <p:nvPicPr>
          <p:cNvPr id="4" name="Picture 3" descr="A pie chart with colorful circles&#10;&#10;Description automatically generated">
            <a:extLst>
              <a:ext uri="{FF2B5EF4-FFF2-40B4-BE49-F238E27FC236}">
                <a16:creationId xmlns:a16="http://schemas.microsoft.com/office/drawing/2014/main" id="{6ADF218B-6970-4391-D76A-760448623EE4}"/>
              </a:ext>
            </a:extLst>
          </p:cNvPr>
          <p:cNvPicPr>
            <a:picLocks noChangeAspect="1"/>
          </p:cNvPicPr>
          <p:nvPr/>
        </p:nvPicPr>
        <p:blipFill>
          <a:blip r:embed="rId2"/>
          <a:stretch>
            <a:fillRect/>
          </a:stretch>
        </p:blipFill>
        <p:spPr>
          <a:xfrm>
            <a:off x="1507966" y="1189898"/>
            <a:ext cx="6128068" cy="2554020"/>
          </a:xfrm>
          <a:prstGeom prst="rect">
            <a:avLst/>
          </a:prstGeom>
        </p:spPr>
      </p:pic>
    </p:spTree>
    <p:extLst>
      <p:ext uri="{BB962C8B-B14F-4D97-AF65-F5344CB8AC3E}">
        <p14:creationId xmlns:p14="http://schemas.microsoft.com/office/powerpoint/2010/main" val="1111871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1780048" y="3916017"/>
            <a:ext cx="5844870" cy="307777"/>
          </a:xfrm>
          <a:prstGeom prst="rect">
            <a:avLst/>
          </a:prstGeom>
          <a:noFill/>
        </p:spPr>
        <p:txBody>
          <a:bodyPr wrap="none" rtlCol="0">
            <a:spAutoFit/>
          </a:bodyPr>
          <a:lstStyle/>
          <a:p>
            <a:pPr algn="ctr"/>
            <a:r>
              <a:rPr lang="en-US" dirty="0"/>
              <a:t>5.5% of companies are using our security standard in their supply chain</a:t>
            </a:r>
          </a:p>
        </p:txBody>
      </p:sp>
      <p:pic>
        <p:nvPicPr>
          <p:cNvPr id="5" name="Picture 4" descr="A colorful pie chart with text&#10;&#10;Description automatically generated">
            <a:extLst>
              <a:ext uri="{FF2B5EF4-FFF2-40B4-BE49-F238E27FC236}">
                <a16:creationId xmlns:a16="http://schemas.microsoft.com/office/drawing/2014/main" id="{D41162F7-2077-2752-DE97-05FF51C98264}"/>
              </a:ext>
            </a:extLst>
          </p:cNvPr>
          <p:cNvPicPr>
            <a:picLocks noChangeAspect="1"/>
          </p:cNvPicPr>
          <p:nvPr/>
        </p:nvPicPr>
        <p:blipFill>
          <a:blip r:embed="rId2"/>
          <a:stretch>
            <a:fillRect/>
          </a:stretch>
        </p:blipFill>
        <p:spPr>
          <a:xfrm>
            <a:off x="1507966" y="1185675"/>
            <a:ext cx="6101271" cy="2554020"/>
          </a:xfrm>
          <a:prstGeom prst="rect">
            <a:avLst/>
          </a:prstGeom>
        </p:spPr>
      </p:pic>
    </p:spTree>
    <p:extLst>
      <p:ext uri="{BB962C8B-B14F-4D97-AF65-F5344CB8AC3E}">
        <p14:creationId xmlns:p14="http://schemas.microsoft.com/office/powerpoint/2010/main" val="4011542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e chart with numbers and a red triangle&#10;&#10;Description automatically generated">
            <a:extLst>
              <a:ext uri="{FF2B5EF4-FFF2-40B4-BE49-F238E27FC236}">
                <a16:creationId xmlns:a16="http://schemas.microsoft.com/office/drawing/2014/main" id="{578162E7-9BCC-04AB-63C6-28EE18E20C9A}"/>
              </a:ext>
            </a:extLst>
          </p:cNvPr>
          <p:cNvPicPr>
            <a:picLocks noChangeAspect="1"/>
          </p:cNvPicPr>
          <p:nvPr/>
        </p:nvPicPr>
        <p:blipFill>
          <a:blip r:embed="rId2"/>
          <a:stretch>
            <a:fillRect/>
          </a:stretch>
        </p:blipFill>
        <p:spPr>
          <a:xfrm>
            <a:off x="1507966" y="1185675"/>
            <a:ext cx="6112254" cy="2554020"/>
          </a:xfrm>
          <a:prstGeom prst="rect">
            <a:avLst/>
          </a:prstGeom>
        </p:spPr>
      </p:pic>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1635791" y="3916017"/>
            <a:ext cx="6133410" cy="523220"/>
          </a:xfrm>
          <a:prstGeom prst="rect">
            <a:avLst/>
          </a:prstGeom>
          <a:noFill/>
        </p:spPr>
        <p:txBody>
          <a:bodyPr wrap="none" rtlCol="0">
            <a:spAutoFit/>
          </a:bodyPr>
          <a:lstStyle/>
          <a:p>
            <a:pPr algn="ctr"/>
            <a:r>
              <a:rPr lang="en-US" dirty="0"/>
              <a:t>44.4% of companies think open source has improved supplier relationships</a:t>
            </a:r>
          </a:p>
          <a:p>
            <a:pPr algn="ctr"/>
            <a:r>
              <a:rPr lang="en-US" dirty="0"/>
              <a:t>But 11.1% think it has not improved their supply relationships</a:t>
            </a:r>
          </a:p>
        </p:txBody>
      </p:sp>
    </p:spTree>
    <p:extLst>
      <p:ext uri="{BB962C8B-B14F-4D97-AF65-F5344CB8AC3E}">
        <p14:creationId xmlns:p14="http://schemas.microsoft.com/office/powerpoint/2010/main" val="870650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1615742" y="3916017"/>
            <a:ext cx="6173485" cy="307777"/>
          </a:xfrm>
          <a:prstGeom prst="rect">
            <a:avLst/>
          </a:prstGeom>
          <a:noFill/>
        </p:spPr>
        <p:txBody>
          <a:bodyPr wrap="none" rtlCol="0">
            <a:spAutoFit/>
          </a:bodyPr>
          <a:lstStyle/>
          <a:p>
            <a:pPr algn="ctr"/>
            <a:r>
              <a:rPr lang="en-US" dirty="0"/>
              <a:t>55.6% of companies think open source has improved customer relationships</a:t>
            </a:r>
          </a:p>
        </p:txBody>
      </p:sp>
      <p:pic>
        <p:nvPicPr>
          <p:cNvPr id="4" name="Picture 3" descr="A pie chart with numbers and a few words&#10;&#10;Description automatically generated">
            <a:extLst>
              <a:ext uri="{FF2B5EF4-FFF2-40B4-BE49-F238E27FC236}">
                <a16:creationId xmlns:a16="http://schemas.microsoft.com/office/drawing/2014/main" id="{403792AE-D94D-D590-6C9F-9EB26CBDA5DF}"/>
              </a:ext>
            </a:extLst>
          </p:cNvPr>
          <p:cNvPicPr>
            <a:picLocks noChangeAspect="1"/>
          </p:cNvPicPr>
          <p:nvPr/>
        </p:nvPicPr>
        <p:blipFill>
          <a:blip r:embed="rId2"/>
          <a:stretch>
            <a:fillRect/>
          </a:stretch>
        </p:blipFill>
        <p:spPr>
          <a:xfrm>
            <a:off x="1507966" y="1185675"/>
            <a:ext cx="6101271" cy="2554020"/>
          </a:xfrm>
          <a:prstGeom prst="rect">
            <a:avLst/>
          </a:prstGeom>
        </p:spPr>
      </p:pic>
    </p:spTree>
    <p:extLst>
      <p:ext uri="{BB962C8B-B14F-4D97-AF65-F5344CB8AC3E}">
        <p14:creationId xmlns:p14="http://schemas.microsoft.com/office/powerpoint/2010/main" val="2636513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e chart with numbers and a few words&#10;&#10;Description automatically generated">
            <a:extLst>
              <a:ext uri="{FF2B5EF4-FFF2-40B4-BE49-F238E27FC236}">
                <a16:creationId xmlns:a16="http://schemas.microsoft.com/office/drawing/2014/main" id="{1FF06A05-6462-E014-65A5-5593612D5CA1}"/>
              </a:ext>
            </a:extLst>
          </p:cNvPr>
          <p:cNvPicPr>
            <a:picLocks noChangeAspect="1"/>
          </p:cNvPicPr>
          <p:nvPr/>
        </p:nvPicPr>
        <p:blipFill>
          <a:blip r:embed="rId2"/>
          <a:stretch>
            <a:fillRect/>
          </a:stretch>
        </p:blipFill>
        <p:spPr>
          <a:xfrm>
            <a:off x="1507966" y="1185675"/>
            <a:ext cx="6140684" cy="2554020"/>
          </a:xfrm>
          <a:prstGeom prst="rect">
            <a:avLst/>
          </a:prstGeom>
        </p:spPr>
      </p:pic>
      <p:sp>
        <p:nvSpPr>
          <p:cNvPr id="2" name="Title 1">
            <a:extLst>
              <a:ext uri="{FF2B5EF4-FFF2-40B4-BE49-F238E27FC236}">
                <a16:creationId xmlns:a16="http://schemas.microsoft.com/office/drawing/2014/main" id="{E952A78C-E848-B20C-B28F-6C0D3298FBBD}"/>
              </a:ext>
            </a:extLst>
          </p:cNvPr>
          <p:cNvSpPr>
            <a:spLocks noGrp="1"/>
          </p:cNvSpPr>
          <p:nvPr>
            <p:ph type="title"/>
          </p:nvPr>
        </p:nvSpPr>
        <p:spPr/>
        <p:txBody>
          <a:bodyPr>
            <a:normAutofit fontScale="90000"/>
          </a:bodyPr>
          <a:lstStyle/>
          <a:p>
            <a:r>
              <a:rPr lang="en-US" dirty="0"/>
              <a:t>OpenChain Industry Survey 2023 - Insights</a:t>
            </a:r>
          </a:p>
        </p:txBody>
      </p:sp>
      <p:sp>
        <p:nvSpPr>
          <p:cNvPr id="9" name="TextBox 8">
            <a:extLst>
              <a:ext uri="{FF2B5EF4-FFF2-40B4-BE49-F238E27FC236}">
                <a16:creationId xmlns:a16="http://schemas.microsoft.com/office/drawing/2014/main" id="{14E88044-6EA3-1B90-7264-A62AAAF23525}"/>
              </a:ext>
            </a:extLst>
          </p:cNvPr>
          <p:cNvSpPr txBox="1"/>
          <p:nvPr/>
        </p:nvSpPr>
        <p:spPr>
          <a:xfrm>
            <a:off x="1536393" y="3916017"/>
            <a:ext cx="6332183" cy="523220"/>
          </a:xfrm>
          <a:prstGeom prst="rect">
            <a:avLst/>
          </a:prstGeom>
          <a:noFill/>
        </p:spPr>
        <p:txBody>
          <a:bodyPr wrap="none" rtlCol="0">
            <a:spAutoFit/>
          </a:bodyPr>
          <a:lstStyle/>
          <a:p>
            <a:pPr algn="ctr"/>
            <a:r>
              <a:rPr lang="en-US" dirty="0"/>
              <a:t>44.4% of companies think open source has improved competitor relationships</a:t>
            </a:r>
            <a:br>
              <a:rPr lang="en-US" dirty="0"/>
            </a:br>
            <a:r>
              <a:rPr lang="en-US" dirty="0"/>
              <a:t>But 5.6% think it has not improved competitor relationships</a:t>
            </a:r>
          </a:p>
        </p:txBody>
      </p:sp>
    </p:spTree>
    <p:extLst>
      <p:ext uri="{BB962C8B-B14F-4D97-AF65-F5344CB8AC3E}">
        <p14:creationId xmlns:p14="http://schemas.microsoft.com/office/powerpoint/2010/main" val="2398627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News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Deloitte Is Now An Official Partner</a:t>
            </a:r>
            <a:endParaRPr dirty="0"/>
          </a:p>
        </p:txBody>
      </p:sp>
      <p:sp>
        <p:nvSpPr>
          <p:cNvPr id="4" name="Google Shape;158;p25">
            <a:extLst>
              <a:ext uri="{FF2B5EF4-FFF2-40B4-BE49-F238E27FC236}">
                <a16:creationId xmlns:a16="http://schemas.microsoft.com/office/drawing/2014/main" id="{E81FCD90-2E93-1864-7643-0F3A4EE71548}"/>
              </a:ext>
            </a:extLst>
          </p:cNvPr>
          <p:cNvSpPr txBox="1">
            <a:spLocks noGrp="1"/>
          </p:cNvSpPr>
          <p:nvPr>
            <p:ph type="body" idx="1"/>
          </p:nvPr>
        </p:nvSpPr>
        <p:spPr>
          <a:xfrm>
            <a:off x="280350" y="3886200"/>
            <a:ext cx="8520600" cy="508000"/>
          </a:xfrm>
          <a:prstGeom prst="rect">
            <a:avLst/>
          </a:prstGeom>
        </p:spPr>
        <p:txBody>
          <a:bodyPr spcFirstLastPara="1" wrap="square" lIns="91425" tIns="91425" rIns="91425" bIns="91425" anchor="t" anchorCtr="0">
            <a:noAutofit/>
          </a:bodyPr>
          <a:lstStyle/>
          <a:p>
            <a:pPr marL="0" indent="0" algn="ctr">
              <a:spcAft>
                <a:spcPts val="1200"/>
              </a:spcAft>
              <a:buNone/>
            </a:pPr>
            <a:r>
              <a:rPr lang="en-US" dirty="0">
                <a:hlinkClick r:id="rId3"/>
              </a:rPr>
              <a:t>https://www.openchainproject.org/news/2023/06/22/deloitte-official-partner</a:t>
            </a:r>
            <a:r>
              <a:rPr lang="en-US" dirty="0"/>
              <a:t> </a:t>
            </a:r>
          </a:p>
        </p:txBody>
      </p:sp>
      <p:pic>
        <p:nvPicPr>
          <p:cNvPr id="6" name="Picture 5" descr="A black background with a black square&#10;&#10;Description automatically generated">
            <a:extLst>
              <a:ext uri="{FF2B5EF4-FFF2-40B4-BE49-F238E27FC236}">
                <a16:creationId xmlns:a16="http://schemas.microsoft.com/office/drawing/2014/main" id="{C30DF42D-6B0D-E6BB-D390-C96FA0143350}"/>
              </a:ext>
            </a:extLst>
          </p:cNvPr>
          <p:cNvPicPr>
            <a:picLocks noChangeAspect="1"/>
          </p:cNvPicPr>
          <p:nvPr/>
        </p:nvPicPr>
        <p:blipFill>
          <a:blip r:embed="rId4"/>
          <a:stretch>
            <a:fillRect/>
          </a:stretch>
        </p:blipFill>
        <p:spPr>
          <a:xfrm>
            <a:off x="2133600" y="1017800"/>
            <a:ext cx="4876800" cy="2565400"/>
          </a:xfrm>
          <a:prstGeom prst="rect">
            <a:avLst/>
          </a:prstGeom>
        </p:spPr>
      </p:pic>
    </p:spTree>
    <p:extLst>
      <p:ext uri="{BB962C8B-B14F-4D97-AF65-F5344CB8AC3E}">
        <p14:creationId xmlns:p14="http://schemas.microsoft.com/office/powerpoint/2010/main" val="503465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253649-3464-7B22-E099-7059A0A8B18D}"/>
              </a:ext>
            </a:extLst>
          </p:cNvPr>
          <p:cNvSpPr>
            <a:spLocks noGrp="1"/>
          </p:cNvSpPr>
          <p:nvPr>
            <p:ph type="body" idx="1"/>
          </p:nvPr>
        </p:nvSpPr>
        <p:spPr/>
        <p:txBody>
          <a:bodyPr/>
          <a:lstStyle/>
          <a:p>
            <a:r>
              <a:rPr lang="en-US" dirty="0"/>
              <a:t>Deloitte will help with the next survey</a:t>
            </a:r>
          </a:p>
        </p:txBody>
      </p:sp>
    </p:spTree>
    <p:extLst>
      <p:ext uri="{BB962C8B-B14F-4D97-AF65-F5344CB8AC3E}">
        <p14:creationId xmlns:p14="http://schemas.microsoft.com/office/powerpoint/2010/main" val="3312763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dirty="0" err="1"/>
              <a:t>tl;dr</a:t>
            </a:r>
            <a:endParaRPr dirty="0"/>
          </a:p>
        </p:txBody>
      </p:sp>
      <p:sp>
        <p:nvSpPr>
          <p:cNvPr id="169" name="Google Shape;169;p2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US" dirty="0"/>
              <a:t>We are making a difference</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dirty="0"/>
              <a:t>But there is more to do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ISO/IEC DIS 18974 Passed The ISO Ballot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We expect it to become a formal ISO/IEC standard within 30 days</a:t>
            </a:r>
          </a:p>
          <a:p>
            <a:pPr marL="285750" indent="-285750">
              <a:spcAft>
                <a:spcPts val="1200"/>
              </a:spcAft>
            </a:pPr>
            <a:r>
              <a:rPr lang="en-US" dirty="0"/>
              <a:t>We expect it to have this ISO/IEC number: ISO/IEC 18974:2023</a:t>
            </a:r>
          </a:p>
          <a:p>
            <a:pPr marL="285750" indent="-285750">
              <a:spcAft>
                <a:spcPts val="1200"/>
              </a:spcAft>
            </a:pPr>
            <a:r>
              <a:rPr lang="en-US" dirty="0"/>
              <a:t>Conformance is ready:</a:t>
            </a:r>
            <a:br>
              <a:rPr lang="en-US" dirty="0"/>
            </a:br>
            <a:r>
              <a:rPr lang="en-US" dirty="0">
                <a:hlinkClick r:id="rId3"/>
              </a:rPr>
              <a:t>https://www.openchainproject.org/checklist-iso-dis-18974</a:t>
            </a:r>
            <a:r>
              <a:rPr lang="en-US" dirty="0"/>
              <a:t> </a:t>
            </a:r>
          </a:p>
          <a:p>
            <a:pPr marL="285750" indent="-285750">
              <a:spcAft>
                <a:spcPts val="1200"/>
              </a:spcAft>
            </a:pPr>
            <a:r>
              <a:rPr lang="en-US" dirty="0"/>
              <a:t>Companies are already adopting (LG Electronics, BlackBerry, Interneuron)</a:t>
            </a:r>
          </a:p>
          <a:p>
            <a:pPr marL="285750" indent="-285750">
              <a:spcAft>
                <a:spcPts val="1200"/>
              </a:spcAft>
            </a:pPr>
            <a:r>
              <a:rPr lang="en-US" dirty="0"/>
              <a:t>Conformance to de-facto standards (OpenChain Security Assurance 1.0, 1.1 and ISO/IEC DIS 18974 are also valid for ISO/IEC 18974.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New Conformance Checklists For All Standards</a:t>
            </a:r>
            <a:endParaRPr dirty="0"/>
          </a:p>
        </p:txBody>
      </p:sp>
      <p:sp>
        <p:nvSpPr>
          <p:cNvPr id="158" name="Google Shape;158;p25"/>
          <p:cNvSpPr txBox="1">
            <a:spLocks noGrp="1"/>
          </p:cNvSpPr>
          <p:nvPr>
            <p:ph type="body" idx="1"/>
          </p:nvPr>
        </p:nvSpPr>
        <p:spPr>
          <a:xfrm>
            <a:off x="280350" y="2571750"/>
            <a:ext cx="4291650" cy="607800"/>
          </a:xfrm>
          <a:prstGeom prst="rect">
            <a:avLst/>
          </a:prstGeom>
        </p:spPr>
        <p:txBody>
          <a:bodyPr spcFirstLastPara="1" wrap="square" lIns="91425" tIns="91425" rIns="91425" bIns="91425" anchor="t" anchorCtr="0">
            <a:noAutofit/>
          </a:bodyPr>
          <a:lstStyle/>
          <a:p>
            <a:pPr marL="0" indent="0">
              <a:spcAft>
                <a:spcPts val="1200"/>
              </a:spcAft>
              <a:buNone/>
            </a:pPr>
            <a:r>
              <a:rPr lang="en-US" dirty="0">
                <a:hlinkClick r:id="rId3"/>
              </a:rPr>
              <a:t>https://www.openchainproject.org/get-started</a:t>
            </a:r>
            <a:r>
              <a:rPr lang="en-US" dirty="0"/>
              <a:t> </a:t>
            </a:r>
          </a:p>
        </p:txBody>
      </p:sp>
      <p:pic>
        <p:nvPicPr>
          <p:cNvPr id="3" name="Picture 2" descr="A screenshot of a checklist&#10;&#10;Description automatically generated">
            <a:extLst>
              <a:ext uri="{FF2B5EF4-FFF2-40B4-BE49-F238E27FC236}">
                <a16:creationId xmlns:a16="http://schemas.microsoft.com/office/drawing/2014/main" id="{482EA944-A276-96FF-DB27-148D81955142}"/>
              </a:ext>
            </a:extLst>
          </p:cNvPr>
          <p:cNvPicPr>
            <a:picLocks noChangeAspect="1"/>
          </p:cNvPicPr>
          <p:nvPr/>
        </p:nvPicPr>
        <p:blipFill>
          <a:blip r:embed="rId4"/>
          <a:stretch>
            <a:fillRect/>
          </a:stretch>
        </p:blipFill>
        <p:spPr>
          <a:xfrm>
            <a:off x="4711148" y="1017800"/>
            <a:ext cx="4293703" cy="40348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199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9D6F-FAD0-4DD3-5868-A1A58FC119F9}"/>
              </a:ext>
            </a:extLst>
          </p:cNvPr>
          <p:cNvSpPr>
            <a:spLocks noGrp="1"/>
          </p:cNvSpPr>
          <p:nvPr>
            <p:ph type="title"/>
          </p:nvPr>
        </p:nvSpPr>
        <p:spPr>
          <a:xfrm>
            <a:off x="311700" y="2571750"/>
            <a:ext cx="8520600" cy="1025100"/>
          </a:xfrm>
        </p:spPr>
        <p:txBody>
          <a:bodyPr>
            <a:normAutofit fontScale="90000"/>
          </a:bodyPr>
          <a:lstStyle/>
          <a:p>
            <a:r>
              <a:rPr lang="en-US" b="0" i="0" dirty="0" err="1">
                <a:solidFill>
                  <a:srgbClr val="252525"/>
                </a:solidFill>
                <a:effectLst/>
                <a:latin typeface="Roboto" panose="02000000000000000000" pitchFamily="2" charset="0"/>
              </a:rPr>
              <a:t>xFusion</a:t>
            </a:r>
            <a:r>
              <a:rPr lang="en-US" b="0" i="0" dirty="0">
                <a:solidFill>
                  <a:srgbClr val="252525"/>
                </a:solidFill>
                <a:effectLst/>
                <a:latin typeface="Roboto" panose="02000000000000000000" pitchFamily="2" charset="0"/>
              </a:rPr>
              <a:t> is the 100th organization to announce an OpenChain Conformant Program through our website</a:t>
            </a:r>
            <a:endParaRPr lang="en-US" dirty="0"/>
          </a:p>
        </p:txBody>
      </p:sp>
      <p:pic>
        <p:nvPicPr>
          <p:cNvPr id="4" name="Graphic 3">
            <a:extLst>
              <a:ext uri="{FF2B5EF4-FFF2-40B4-BE49-F238E27FC236}">
                <a16:creationId xmlns:a16="http://schemas.microsoft.com/office/drawing/2014/main" id="{837051A2-FD50-9FD6-8C37-612A8B85C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63511" y="1403350"/>
            <a:ext cx="6016978" cy="825500"/>
          </a:xfrm>
          <a:prstGeom prst="rect">
            <a:avLst/>
          </a:prstGeom>
        </p:spPr>
      </p:pic>
      <p:sp>
        <p:nvSpPr>
          <p:cNvPr id="7" name="Google Shape;158;p25">
            <a:extLst>
              <a:ext uri="{FF2B5EF4-FFF2-40B4-BE49-F238E27FC236}">
                <a16:creationId xmlns:a16="http://schemas.microsoft.com/office/drawing/2014/main" id="{C39AE6B8-8CE1-BF28-1381-483233AB8C83}"/>
              </a:ext>
            </a:extLst>
          </p:cNvPr>
          <p:cNvSpPr txBox="1">
            <a:spLocks/>
          </p:cNvSpPr>
          <p:nvPr/>
        </p:nvSpPr>
        <p:spPr>
          <a:xfrm>
            <a:off x="280350" y="3886200"/>
            <a:ext cx="8520600" cy="50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dirty="0">
                <a:hlinkClick r:id="rId4"/>
              </a:rPr>
              <a:t>https://www.openchainproject.org/news/2023/06/27/xfusion</a:t>
            </a:r>
            <a:r>
              <a:rPr lang="en-US" dirty="0"/>
              <a:t> </a:t>
            </a:r>
          </a:p>
        </p:txBody>
      </p:sp>
    </p:spTree>
    <p:extLst>
      <p:ext uri="{BB962C8B-B14F-4D97-AF65-F5344CB8AC3E}">
        <p14:creationId xmlns:p14="http://schemas.microsoft.com/office/powerpoint/2010/main" val="217722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9D6F-FAD0-4DD3-5868-A1A58FC119F9}"/>
              </a:ext>
            </a:extLst>
          </p:cNvPr>
          <p:cNvSpPr>
            <a:spLocks noGrp="1"/>
          </p:cNvSpPr>
          <p:nvPr>
            <p:ph type="title"/>
          </p:nvPr>
        </p:nvSpPr>
        <p:spPr>
          <a:xfrm>
            <a:off x="311700" y="2571750"/>
            <a:ext cx="8520600" cy="1025100"/>
          </a:xfrm>
        </p:spPr>
        <p:txBody>
          <a:bodyPr>
            <a:normAutofit fontScale="90000"/>
          </a:bodyPr>
          <a:lstStyle/>
          <a:p>
            <a:pPr algn="ctr"/>
            <a:r>
              <a:rPr lang="en-US" b="0" i="0" dirty="0">
                <a:solidFill>
                  <a:srgbClr val="252525"/>
                </a:solidFill>
                <a:effectLst/>
                <a:latin typeface="Roboto" panose="02000000000000000000" pitchFamily="2" charset="0"/>
              </a:rPr>
              <a:t>LINE Announces An OpenChain ISO/IEC 5230 Program for Open Source Compliance</a:t>
            </a:r>
            <a:endParaRPr lang="en-US" dirty="0"/>
          </a:p>
        </p:txBody>
      </p:sp>
      <p:sp>
        <p:nvSpPr>
          <p:cNvPr id="7" name="Google Shape;158;p25">
            <a:extLst>
              <a:ext uri="{FF2B5EF4-FFF2-40B4-BE49-F238E27FC236}">
                <a16:creationId xmlns:a16="http://schemas.microsoft.com/office/drawing/2014/main" id="{C39AE6B8-8CE1-BF28-1381-483233AB8C83}"/>
              </a:ext>
            </a:extLst>
          </p:cNvPr>
          <p:cNvSpPr txBox="1">
            <a:spLocks/>
          </p:cNvSpPr>
          <p:nvPr/>
        </p:nvSpPr>
        <p:spPr>
          <a:xfrm>
            <a:off x="280350" y="3886200"/>
            <a:ext cx="8520600" cy="50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US" dirty="0">
                <a:hlinkClick r:id="rId2"/>
              </a:rPr>
              <a:t>https://www.openchainproject.org/featured/2023/07/05/line-iso-iec-5230</a:t>
            </a:r>
            <a:r>
              <a:rPr lang="en-US" dirty="0"/>
              <a:t> </a:t>
            </a:r>
          </a:p>
        </p:txBody>
      </p:sp>
      <p:pic>
        <p:nvPicPr>
          <p:cNvPr id="5" name="Picture 4" descr="A close-up of a logo&#10;&#10;Description automatically generated">
            <a:extLst>
              <a:ext uri="{FF2B5EF4-FFF2-40B4-BE49-F238E27FC236}">
                <a16:creationId xmlns:a16="http://schemas.microsoft.com/office/drawing/2014/main" id="{72FE00D4-6EC5-65C0-B115-DF30C24D93AC}"/>
              </a:ext>
            </a:extLst>
          </p:cNvPr>
          <p:cNvPicPr>
            <a:picLocks noChangeAspect="1"/>
          </p:cNvPicPr>
          <p:nvPr/>
        </p:nvPicPr>
        <p:blipFill>
          <a:blip r:embed="rId3"/>
          <a:stretch>
            <a:fillRect/>
          </a:stretch>
        </p:blipFill>
        <p:spPr>
          <a:xfrm>
            <a:off x="727258" y="1128075"/>
            <a:ext cx="7689483" cy="1299000"/>
          </a:xfrm>
          <a:prstGeom prst="rect">
            <a:avLst/>
          </a:prstGeom>
        </p:spPr>
      </p:pic>
    </p:spTree>
    <p:extLst>
      <p:ext uri="{BB962C8B-B14F-4D97-AF65-F5344CB8AC3E}">
        <p14:creationId xmlns:p14="http://schemas.microsoft.com/office/powerpoint/2010/main" val="76726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Next Generation Specification Editing Continues</a:t>
            </a:r>
            <a:endParaRPr dirty="0"/>
          </a:p>
        </p:txBody>
      </p:sp>
      <p:sp>
        <p:nvSpPr>
          <p:cNvPr id="158" name="Google Shape;158;p25"/>
          <p:cNvSpPr txBox="1">
            <a:spLocks noGrp="1"/>
          </p:cNvSpPr>
          <p:nvPr>
            <p:ph type="body" idx="1"/>
          </p:nvPr>
        </p:nvSpPr>
        <p:spPr>
          <a:xfrm>
            <a:off x="280350" y="2368550"/>
            <a:ext cx="4291650" cy="607800"/>
          </a:xfrm>
          <a:prstGeom prst="rect">
            <a:avLst/>
          </a:prstGeom>
        </p:spPr>
        <p:txBody>
          <a:bodyPr spcFirstLastPara="1" wrap="square" lIns="91425" tIns="91425" rIns="91425" bIns="91425" anchor="t" anchorCtr="0">
            <a:noAutofit/>
          </a:bodyPr>
          <a:lstStyle/>
          <a:p>
            <a:pPr marL="0" indent="0">
              <a:spcAft>
                <a:spcPts val="1200"/>
              </a:spcAft>
              <a:buNone/>
            </a:pPr>
            <a:r>
              <a:rPr lang="en-US" dirty="0">
                <a:hlinkClick r:id="rId3"/>
              </a:rPr>
              <a:t>https://www.openchainproject.org/news/2023/06/29/monthly-na-asia-2023-06-20</a:t>
            </a:r>
            <a:r>
              <a:rPr lang="en-US" dirty="0"/>
              <a:t> </a:t>
            </a:r>
          </a:p>
        </p:txBody>
      </p:sp>
      <p:pic>
        <p:nvPicPr>
          <p:cNvPr id="4" name="Picture 3" descr="A screenshot of a web page&#10;&#10;Description automatically generated">
            <a:extLst>
              <a:ext uri="{FF2B5EF4-FFF2-40B4-BE49-F238E27FC236}">
                <a16:creationId xmlns:a16="http://schemas.microsoft.com/office/drawing/2014/main" id="{8CC891B9-3FDF-83F2-3AB7-2E856A8D27E8}"/>
              </a:ext>
            </a:extLst>
          </p:cNvPr>
          <p:cNvPicPr>
            <a:picLocks noChangeAspect="1"/>
          </p:cNvPicPr>
          <p:nvPr/>
        </p:nvPicPr>
        <p:blipFill>
          <a:blip r:embed="rId4"/>
          <a:stretch>
            <a:fillRect/>
          </a:stretch>
        </p:blipFill>
        <p:spPr>
          <a:xfrm>
            <a:off x="4572000" y="1266400"/>
            <a:ext cx="4525944" cy="37247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99110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Legal Work Group Has Draft Model Provisions</a:t>
            </a:r>
            <a:endParaRPr dirty="0"/>
          </a:p>
        </p:txBody>
      </p:sp>
      <p:sp>
        <p:nvSpPr>
          <p:cNvPr id="158" name="Google Shape;158;p25"/>
          <p:cNvSpPr txBox="1">
            <a:spLocks noGrp="1"/>
          </p:cNvSpPr>
          <p:nvPr>
            <p:ph type="body" idx="1"/>
          </p:nvPr>
        </p:nvSpPr>
        <p:spPr>
          <a:xfrm>
            <a:off x="280350" y="2368550"/>
            <a:ext cx="4291650" cy="607800"/>
          </a:xfrm>
          <a:prstGeom prst="rect">
            <a:avLst/>
          </a:prstGeom>
        </p:spPr>
        <p:txBody>
          <a:bodyPr spcFirstLastPara="1" wrap="square" lIns="91425" tIns="91425" rIns="91425" bIns="91425" anchor="t" anchorCtr="0">
            <a:noAutofit/>
          </a:bodyPr>
          <a:lstStyle/>
          <a:p>
            <a:pPr marL="0" indent="0">
              <a:spcAft>
                <a:spcPts val="1200"/>
              </a:spcAft>
              <a:buNone/>
            </a:pPr>
            <a:r>
              <a:rPr lang="en-US" dirty="0">
                <a:hlinkClick r:id="rId3"/>
              </a:rPr>
              <a:t>https://www.openchainproject.org/news/2023/06/30/openchain-legal-work-group-2023-06-29-overview-and-recording</a:t>
            </a:r>
            <a:r>
              <a:rPr lang="en-US" dirty="0"/>
              <a:t> </a:t>
            </a:r>
          </a:p>
        </p:txBody>
      </p:sp>
      <p:pic>
        <p:nvPicPr>
          <p:cNvPr id="3" name="Picture 2" descr="A screenshot of a computer&#10;&#10;Description automatically generated">
            <a:extLst>
              <a:ext uri="{FF2B5EF4-FFF2-40B4-BE49-F238E27FC236}">
                <a16:creationId xmlns:a16="http://schemas.microsoft.com/office/drawing/2014/main" id="{3CD8F80B-55E9-87DE-A365-16E748FF4854}"/>
              </a:ext>
            </a:extLst>
          </p:cNvPr>
          <p:cNvPicPr>
            <a:picLocks noChangeAspect="1"/>
          </p:cNvPicPr>
          <p:nvPr/>
        </p:nvPicPr>
        <p:blipFill>
          <a:blip r:embed="rId4"/>
          <a:stretch>
            <a:fillRect/>
          </a:stretch>
        </p:blipFill>
        <p:spPr>
          <a:xfrm>
            <a:off x="4494240" y="1784605"/>
            <a:ext cx="4649760" cy="23834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98573049"/>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5657</TotalTime>
  <Words>919</Words>
  <Application>Microsoft Macintosh PowerPoint</Application>
  <PresentationFormat>On-screen Show (16:9)</PresentationFormat>
  <Paragraphs>80</Paragraphs>
  <Slides>32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Roboto Slab Light</vt:lpstr>
      <vt:lpstr>Roboto</vt:lpstr>
      <vt:lpstr>Open Sans Medium</vt:lpstr>
      <vt:lpstr>Arial</vt:lpstr>
      <vt:lpstr>Linux Foundation EU Theme 2023</vt:lpstr>
      <vt:lpstr>OpenChain Japan Work Group</vt:lpstr>
      <vt:lpstr>Anti-Trust Policy Notice</vt:lpstr>
      <vt:lpstr>News</vt:lpstr>
      <vt:lpstr>ISO/IEC DIS 18974 Passed The ISO Ballot</vt:lpstr>
      <vt:lpstr>New Conformance Checklists For All Standards</vt:lpstr>
      <vt:lpstr>xFusion is the 100th organization to announce an OpenChain Conformant Program through our website</vt:lpstr>
      <vt:lpstr>LINE Announces An OpenChain ISO/IEC 5230 Program for Open Source Compliance</vt:lpstr>
      <vt:lpstr>Next Generation Specification Editing Continues</vt:lpstr>
      <vt:lpstr>Legal Work Group Has Draft Model Provisions</vt:lpstr>
      <vt:lpstr>Export Control Work Group Requests Help</vt:lpstr>
      <vt:lpstr>OpenChain Mini-Summit @ OSS NA – Recordings</vt:lpstr>
      <vt:lpstr>Automotive Work Group – Major Meeting</vt:lpstr>
      <vt:lpstr>New Chinese Open Source CLI For Compliance</vt:lpstr>
      <vt:lpstr>Data</vt:lpstr>
      <vt:lpstr>OpenChain Industry Survey 2023</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OpenChain Industry Survey 2023 - Insights</vt:lpstr>
      <vt:lpstr>Deloitte Is Now An Official Partner</vt:lpstr>
      <vt:lpstr>PowerPoint Presentation</vt:lpstr>
      <vt:lpstr>tl;dr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Coughlan Shane</cp:lastModifiedBy>
  <cp:revision>7</cp:revision>
  <dcterms:modified xsi:type="dcterms:W3CDTF">2023-07-11T04:08:30Z</dcterms:modified>
</cp:coreProperties>
</file>